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43" r:id="rId1"/>
  </p:sldMasterIdLst>
  <p:notesMasterIdLst>
    <p:notesMasterId r:id="rId3"/>
  </p:notesMasterIdLst>
  <p:handoutMasterIdLst>
    <p:handoutMasterId r:id="rId4"/>
  </p:handoutMasterIdLst>
  <p:sldIdLst>
    <p:sldId id="319" r:id="rId2"/>
  </p:sldIdLst>
  <p:sldSz cx="21386800" cy="30279975"/>
  <p:notesSz cx="6858000" cy="9144000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sz="3900" kern="1200">
        <a:solidFill>
          <a:schemeClr val="tx1"/>
        </a:solidFill>
        <a:latin typeface="ＭＳ ゴシック" charset="-128"/>
        <a:ea typeface="ＭＳ ゴシック" charset="-128"/>
        <a:cs typeface="+mn-cs"/>
      </a:defRPr>
    </a:lvl1pPr>
    <a:lvl2pPr marL="1474788" indent="-1017588" algn="l" rtl="0" eaLnBrk="0" fontAlgn="base" hangingPunct="0">
      <a:spcBef>
        <a:spcPct val="0"/>
      </a:spcBef>
      <a:spcAft>
        <a:spcPct val="0"/>
      </a:spcAft>
      <a:defRPr sz="3900" kern="1200">
        <a:solidFill>
          <a:schemeClr val="tx1"/>
        </a:solidFill>
        <a:latin typeface="ＭＳ ゴシック" charset="-128"/>
        <a:ea typeface="ＭＳ ゴシック" charset="-128"/>
        <a:cs typeface="+mn-cs"/>
      </a:defRPr>
    </a:lvl2pPr>
    <a:lvl3pPr marL="2951163" indent="-2036763" algn="l" rtl="0" eaLnBrk="0" fontAlgn="base" hangingPunct="0">
      <a:spcBef>
        <a:spcPct val="0"/>
      </a:spcBef>
      <a:spcAft>
        <a:spcPct val="0"/>
      </a:spcAft>
      <a:defRPr sz="3900" kern="1200">
        <a:solidFill>
          <a:schemeClr val="tx1"/>
        </a:solidFill>
        <a:latin typeface="ＭＳ ゴシック" charset="-128"/>
        <a:ea typeface="ＭＳ ゴシック" charset="-128"/>
        <a:cs typeface="+mn-cs"/>
      </a:defRPr>
    </a:lvl3pPr>
    <a:lvl4pPr marL="4427538" indent="-3055938" algn="l" rtl="0" eaLnBrk="0" fontAlgn="base" hangingPunct="0">
      <a:spcBef>
        <a:spcPct val="0"/>
      </a:spcBef>
      <a:spcAft>
        <a:spcPct val="0"/>
      </a:spcAft>
      <a:defRPr sz="3900" kern="1200">
        <a:solidFill>
          <a:schemeClr val="tx1"/>
        </a:solidFill>
        <a:latin typeface="ＭＳ ゴシック" charset="-128"/>
        <a:ea typeface="ＭＳ ゴシック" charset="-128"/>
        <a:cs typeface="+mn-cs"/>
      </a:defRPr>
    </a:lvl4pPr>
    <a:lvl5pPr marL="5903913" indent="-4075113" algn="l" rtl="0" eaLnBrk="0" fontAlgn="base" hangingPunct="0">
      <a:spcBef>
        <a:spcPct val="0"/>
      </a:spcBef>
      <a:spcAft>
        <a:spcPct val="0"/>
      </a:spcAft>
      <a:defRPr sz="3900" kern="1200">
        <a:solidFill>
          <a:schemeClr val="tx1"/>
        </a:solidFill>
        <a:latin typeface="ＭＳ ゴシック" charset="-128"/>
        <a:ea typeface="ＭＳ ゴシック" charset="-128"/>
        <a:cs typeface="+mn-cs"/>
      </a:defRPr>
    </a:lvl5pPr>
    <a:lvl6pPr marL="2286000" algn="l" defTabSz="914400" rtl="0" eaLnBrk="1" latinLnBrk="0" hangingPunct="1">
      <a:defRPr sz="3900" kern="1200">
        <a:solidFill>
          <a:schemeClr val="tx1"/>
        </a:solidFill>
        <a:latin typeface="ＭＳ ゴシック" charset="-128"/>
        <a:ea typeface="ＭＳ ゴシック" charset="-128"/>
        <a:cs typeface="+mn-cs"/>
      </a:defRPr>
    </a:lvl6pPr>
    <a:lvl7pPr marL="2743200" algn="l" defTabSz="914400" rtl="0" eaLnBrk="1" latinLnBrk="0" hangingPunct="1">
      <a:defRPr sz="3900" kern="1200">
        <a:solidFill>
          <a:schemeClr val="tx1"/>
        </a:solidFill>
        <a:latin typeface="ＭＳ ゴシック" charset="-128"/>
        <a:ea typeface="ＭＳ ゴシック" charset="-128"/>
        <a:cs typeface="+mn-cs"/>
      </a:defRPr>
    </a:lvl7pPr>
    <a:lvl8pPr marL="3200400" algn="l" defTabSz="914400" rtl="0" eaLnBrk="1" latinLnBrk="0" hangingPunct="1">
      <a:defRPr sz="3900" kern="1200">
        <a:solidFill>
          <a:schemeClr val="tx1"/>
        </a:solidFill>
        <a:latin typeface="ＭＳ ゴシック" charset="-128"/>
        <a:ea typeface="ＭＳ ゴシック" charset="-128"/>
        <a:cs typeface="+mn-cs"/>
      </a:defRPr>
    </a:lvl8pPr>
    <a:lvl9pPr marL="3657600" algn="l" defTabSz="914400" rtl="0" eaLnBrk="1" latinLnBrk="0" hangingPunct="1">
      <a:defRPr sz="3900" kern="1200">
        <a:solidFill>
          <a:schemeClr val="tx1"/>
        </a:solidFill>
        <a:latin typeface="ＭＳ ゴシック" charset="-128"/>
        <a:ea typeface="ＭＳ 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537">
          <p15:clr>
            <a:srgbClr val="A4A3A4"/>
          </p15:clr>
        </p15:guide>
        <p15:guide id="2" pos="673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早稲田大学" initials="W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9E0BF"/>
    <a:srgbClr val="FF3300"/>
    <a:srgbClr val="FF0066"/>
    <a:srgbClr val="A5F9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624"/>
    <p:restoredTop sz="92968"/>
  </p:normalViewPr>
  <p:slideViewPr>
    <p:cSldViewPr snapToGrid="0">
      <p:cViewPr varScale="1">
        <p:scale>
          <a:sx n="21" d="100"/>
          <a:sy n="21" d="100"/>
        </p:scale>
        <p:origin x="2698" y="29"/>
      </p:cViewPr>
      <p:guideLst>
        <p:guide orient="horz" pos="9537"/>
        <p:guide pos="6736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>
                <a:latin typeface="Times" charset="0"/>
                <a:ea typeface="Osaka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>
                <a:latin typeface="Times" charset="0"/>
                <a:ea typeface="Osaka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>
                <a:latin typeface="Times" charset="0"/>
                <a:ea typeface="Osaka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91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>
                <a:latin typeface="Times" charset="0"/>
                <a:ea typeface="Osaka" charset="0"/>
              </a:defRPr>
            </a:lvl1pPr>
          </a:lstStyle>
          <a:p>
            <a:pPr>
              <a:defRPr/>
            </a:pPr>
            <a:fld id="{5659C461-7FD2-5B48-B445-B8DA300122C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67" descr="note-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950" y="4416425"/>
            <a:ext cx="5218113" cy="382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217738" y="685800"/>
            <a:ext cx="2422525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43000" y="4724400"/>
            <a:ext cx="47244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  <a:r>
              <a:rPr lang="en-US" altLang="ja-JP" noProof="0"/>
              <a:t>a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62600" y="80010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000"/>
            </a:lvl1pPr>
          </a:lstStyle>
          <a:p>
            <a:pPr>
              <a:defRPr/>
            </a:pPr>
            <a:fld id="{3BD34BCF-C372-684B-8694-F5A6162AF10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lnSpc>
        <a:spcPts val="4525"/>
      </a:lnSpc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ＭＳ ゴシック" pitchFamily="49" charset="-128"/>
        <a:ea typeface="ＭＳ Ｐ明朝" pitchFamily="18" charset="-128"/>
        <a:cs typeface="ＭＳ Ｐ明朝" charset="0"/>
      </a:defRPr>
    </a:lvl1pPr>
    <a:lvl2pPr marL="1474788" algn="l" rtl="0" eaLnBrk="0" fontAlgn="base" hangingPunct="0">
      <a:lnSpc>
        <a:spcPts val="4525"/>
      </a:lnSpc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ＭＳ ゴシック" pitchFamily="49" charset="-128"/>
        <a:ea typeface="ＭＳ Ｐ明朝" pitchFamily="18" charset="-128"/>
        <a:cs typeface="ＭＳ Ｐ明朝" charset="0"/>
      </a:defRPr>
    </a:lvl2pPr>
    <a:lvl3pPr marL="2951163" algn="l" rtl="0" eaLnBrk="0" fontAlgn="base" hangingPunct="0">
      <a:lnSpc>
        <a:spcPts val="4525"/>
      </a:lnSpc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ＭＳ ゴシック" pitchFamily="49" charset="-128"/>
        <a:ea typeface="ＭＳ Ｐ明朝" pitchFamily="18" charset="-128"/>
        <a:cs typeface="ＭＳ Ｐ明朝" charset="0"/>
      </a:defRPr>
    </a:lvl3pPr>
    <a:lvl4pPr marL="4427538" algn="l" rtl="0" eaLnBrk="0" fontAlgn="base" hangingPunct="0">
      <a:lnSpc>
        <a:spcPts val="4525"/>
      </a:lnSpc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ＭＳ ゴシック" pitchFamily="49" charset="-128"/>
        <a:ea typeface="ＭＳ Ｐ明朝" pitchFamily="18" charset="-128"/>
        <a:cs typeface="ＭＳ Ｐ明朝" charset="0"/>
      </a:defRPr>
    </a:lvl4pPr>
    <a:lvl5pPr marL="5903913" algn="l" rtl="0" eaLnBrk="0" fontAlgn="base" hangingPunct="0">
      <a:lnSpc>
        <a:spcPts val="4525"/>
      </a:lnSpc>
      <a:spcBef>
        <a:spcPct val="0"/>
      </a:spcBef>
      <a:spcAft>
        <a:spcPct val="0"/>
      </a:spcAft>
      <a:defRPr kumimoji="1" sz="3200" kern="1200">
        <a:solidFill>
          <a:schemeClr val="tx1"/>
        </a:solidFill>
        <a:latin typeface="ＭＳ ゴシック" pitchFamily="49" charset="-128"/>
        <a:ea typeface="ＭＳ Ｐ明朝" pitchFamily="18" charset="-128"/>
        <a:cs typeface="ＭＳ Ｐ明朝" charset="0"/>
      </a:defRPr>
    </a:lvl5pPr>
    <a:lvl6pPr marL="7380808" algn="l" defTabSz="2952323" rtl="0" eaLnBrk="1" latinLnBrk="0" hangingPunct="1">
      <a:defRPr kumimoji="1" sz="3900" kern="1200">
        <a:solidFill>
          <a:schemeClr val="tx1"/>
        </a:solidFill>
        <a:latin typeface="+mn-lt"/>
        <a:ea typeface="+mn-ea"/>
        <a:cs typeface="+mn-cs"/>
      </a:defRPr>
    </a:lvl6pPr>
    <a:lvl7pPr marL="8856970" algn="l" defTabSz="2952323" rtl="0" eaLnBrk="1" latinLnBrk="0" hangingPunct="1">
      <a:defRPr kumimoji="1" sz="3900" kern="1200">
        <a:solidFill>
          <a:schemeClr val="tx1"/>
        </a:solidFill>
        <a:latin typeface="+mn-lt"/>
        <a:ea typeface="+mn-ea"/>
        <a:cs typeface="+mn-cs"/>
      </a:defRPr>
    </a:lvl7pPr>
    <a:lvl8pPr marL="10333131" algn="l" defTabSz="2952323" rtl="0" eaLnBrk="1" latinLnBrk="0" hangingPunct="1">
      <a:defRPr kumimoji="1" sz="3900" kern="1200">
        <a:solidFill>
          <a:schemeClr val="tx1"/>
        </a:solidFill>
        <a:latin typeface="+mn-lt"/>
        <a:ea typeface="+mn-ea"/>
        <a:cs typeface="+mn-cs"/>
      </a:defRPr>
    </a:lvl8pPr>
    <a:lvl9pPr marL="11809293" algn="l" defTabSz="2952323" rtl="0" eaLnBrk="1" latinLnBrk="0" hangingPunct="1">
      <a:defRPr kumimoji="1" sz="3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6" name="ノート プレースホル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ja-JP" altLang="en-US">
              <a:latin typeface="ＭＳ ゴシック" charset="-128"/>
              <a:ea typeface="ＭＳ Ｐ明朝" charset="-128"/>
            </a:endParaRPr>
          </a:p>
        </p:txBody>
      </p:sp>
      <p:sp>
        <p:nvSpPr>
          <p:cNvPr id="16387" name="スライド番号プレースホル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ts val="4525"/>
              </a:lnSpc>
              <a:defRPr kumimoji="1" sz="3200">
                <a:solidFill>
                  <a:schemeClr val="tx1"/>
                </a:solidFill>
                <a:latin typeface="ＭＳ ゴシック" charset="-128"/>
                <a:ea typeface="ＭＳ Ｐ明朝" charset="-128"/>
              </a:defRPr>
            </a:lvl1pPr>
            <a:lvl2pPr marL="742950" indent="-285750">
              <a:lnSpc>
                <a:spcPts val="4525"/>
              </a:lnSpc>
              <a:defRPr kumimoji="1" sz="3200">
                <a:solidFill>
                  <a:schemeClr val="tx1"/>
                </a:solidFill>
                <a:latin typeface="ＭＳ ゴシック" charset="-128"/>
                <a:ea typeface="ＭＳ Ｐ明朝" charset="-128"/>
              </a:defRPr>
            </a:lvl2pPr>
            <a:lvl3pPr marL="1143000" indent="-228600">
              <a:lnSpc>
                <a:spcPts val="4525"/>
              </a:lnSpc>
              <a:defRPr kumimoji="1" sz="3200">
                <a:solidFill>
                  <a:schemeClr val="tx1"/>
                </a:solidFill>
                <a:latin typeface="ＭＳ ゴシック" charset="-128"/>
                <a:ea typeface="ＭＳ Ｐ明朝" charset="-128"/>
              </a:defRPr>
            </a:lvl3pPr>
            <a:lvl4pPr marL="1600200" indent="-228600">
              <a:lnSpc>
                <a:spcPts val="4525"/>
              </a:lnSpc>
              <a:defRPr kumimoji="1" sz="3200">
                <a:solidFill>
                  <a:schemeClr val="tx1"/>
                </a:solidFill>
                <a:latin typeface="ＭＳ ゴシック" charset="-128"/>
                <a:ea typeface="ＭＳ Ｐ明朝" charset="-128"/>
              </a:defRPr>
            </a:lvl4pPr>
            <a:lvl5pPr marL="2057400" indent="-228600">
              <a:lnSpc>
                <a:spcPts val="4525"/>
              </a:lnSpc>
              <a:defRPr kumimoji="1" sz="3200">
                <a:solidFill>
                  <a:schemeClr val="tx1"/>
                </a:solidFill>
                <a:latin typeface="ＭＳ ゴシック" charset="-128"/>
                <a:ea typeface="ＭＳ Ｐ明朝" charset="-128"/>
              </a:defRPr>
            </a:lvl5pPr>
            <a:lvl6pPr marL="2514600" indent="-228600" eaLnBrk="0" fontAlgn="base" hangingPunct="0">
              <a:lnSpc>
                <a:spcPts val="4525"/>
              </a:lnSpc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ＭＳ ゴシック" charset="-128"/>
                <a:ea typeface="ＭＳ Ｐ明朝" charset="-128"/>
              </a:defRPr>
            </a:lvl6pPr>
            <a:lvl7pPr marL="2971800" indent="-228600" eaLnBrk="0" fontAlgn="base" hangingPunct="0">
              <a:lnSpc>
                <a:spcPts val="4525"/>
              </a:lnSpc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ＭＳ ゴシック" charset="-128"/>
                <a:ea typeface="ＭＳ Ｐ明朝" charset="-128"/>
              </a:defRPr>
            </a:lvl7pPr>
            <a:lvl8pPr marL="3429000" indent="-228600" eaLnBrk="0" fontAlgn="base" hangingPunct="0">
              <a:lnSpc>
                <a:spcPts val="4525"/>
              </a:lnSpc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ＭＳ ゴシック" charset="-128"/>
                <a:ea typeface="ＭＳ Ｐ明朝" charset="-128"/>
              </a:defRPr>
            </a:lvl8pPr>
            <a:lvl9pPr marL="3886200" indent="-228600" eaLnBrk="0" fontAlgn="base" hangingPunct="0">
              <a:lnSpc>
                <a:spcPts val="4525"/>
              </a:lnSpc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ＭＳ ゴシック" charset="-128"/>
                <a:ea typeface="ＭＳ Ｐ明朝" charset="-128"/>
              </a:defRPr>
            </a:lvl9pPr>
          </a:lstStyle>
          <a:p>
            <a:pPr>
              <a:lnSpc>
                <a:spcPct val="100000"/>
              </a:lnSpc>
            </a:pPr>
            <a:fld id="{CA00E210-67A2-374C-9F1D-5911A96ADD92}" type="slidenum">
              <a:rPr lang="en-US" altLang="ja-JP" sz="1000">
                <a:ea typeface="ＭＳ ゴシック" charset="-128"/>
              </a:rPr>
              <a:pPr>
                <a:lnSpc>
                  <a:spcPct val="100000"/>
                </a:lnSpc>
              </a:pPr>
              <a:t>1</a:t>
            </a:fld>
            <a:endParaRPr lang="en-US" altLang="ja-JP" sz="1000">
              <a:ea typeface="ＭＳ 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604010" y="9406427"/>
            <a:ext cx="18178780" cy="6490568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3208020" y="17158652"/>
            <a:ext cx="14970760" cy="773821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61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23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8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46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80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6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92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D26983-31AE-2E43-9D1F-3C4AEE83BA75}" type="datetimeFigureOut">
              <a:rPr lang="ja-JP" altLang="en-US"/>
              <a:pPr>
                <a:defRPr/>
              </a:pPr>
              <a:t>2026/7/12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C75B9-3DCF-0F4C-A614-598901C29427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57003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9A728B-4665-EB42-AD7F-C9DFA8CCBE73}" type="datetimeFigureOut">
              <a:rPr lang="ja-JP" altLang="en-US"/>
              <a:pPr>
                <a:defRPr/>
              </a:pPr>
              <a:t>2026/7/12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4A7B84-23BB-0646-AEE2-2CCD5FAE3D2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35288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11629071" y="1619141"/>
            <a:ext cx="3609024" cy="34443472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802010" y="1619141"/>
            <a:ext cx="10470622" cy="34443472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C156C0-0542-DC44-9444-58C18437008A}" type="datetimeFigureOut">
              <a:rPr lang="ja-JP" altLang="en-US"/>
              <a:pPr>
                <a:defRPr/>
              </a:pPr>
              <a:t>2026/7/12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C8F3EC-A197-D240-AC1E-D76C9C3567D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96712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F8155B-3ADA-E943-9FAA-3FEB993381DC}" type="datetimeFigureOut">
              <a:rPr lang="ja-JP" altLang="en-US"/>
              <a:pPr>
                <a:defRPr/>
              </a:pPr>
              <a:t>2026/7/12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02DCC-E1BF-D44E-AAE2-663B331367C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51234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689411" y="19457689"/>
            <a:ext cx="18178780" cy="6013939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1689411" y="12833956"/>
            <a:ext cx="18178780" cy="6623741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6162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2323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8485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4647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80808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6970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3131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9293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A5C182-9013-E44B-8DFC-FCD68339E460}" type="datetimeFigureOut">
              <a:rPr lang="ja-JP" altLang="en-US"/>
              <a:pPr>
                <a:defRPr/>
              </a:pPr>
              <a:t>2026/7/12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F461E4-CC2F-354C-95E9-2E62010E8AB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34763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802010" y="9420442"/>
            <a:ext cx="7039822" cy="26642176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8198278" y="9420442"/>
            <a:ext cx="7039822" cy="26642176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EC1375-38CD-7C43-ABED-7F51F02A090B}" type="datetimeFigureOut">
              <a:rPr lang="ja-JP" altLang="en-US"/>
              <a:pPr>
                <a:defRPr/>
              </a:pPr>
              <a:t>2026/7/12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964E37-D713-B547-BD60-7B131BBA0B8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39472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69340" y="1212603"/>
            <a:ext cx="19248120" cy="5046663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1069345" y="6777949"/>
            <a:ext cx="9449551" cy="2824727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6162" indent="0">
              <a:buNone/>
              <a:defRPr sz="6500" b="1"/>
            </a:lvl2pPr>
            <a:lvl3pPr marL="2952323" indent="0">
              <a:buNone/>
              <a:defRPr sz="5800" b="1"/>
            </a:lvl3pPr>
            <a:lvl4pPr marL="4428485" indent="0">
              <a:buNone/>
              <a:defRPr sz="5200" b="1"/>
            </a:lvl4pPr>
            <a:lvl5pPr marL="5904647" indent="0">
              <a:buNone/>
              <a:defRPr sz="5200" b="1"/>
            </a:lvl5pPr>
            <a:lvl6pPr marL="7380808" indent="0">
              <a:buNone/>
              <a:defRPr sz="5200" b="1"/>
            </a:lvl6pPr>
            <a:lvl7pPr marL="8856970" indent="0">
              <a:buNone/>
              <a:defRPr sz="5200" b="1"/>
            </a:lvl7pPr>
            <a:lvl8pPr marL="10333131" indent="0">
              <a:buNone/>
              <a:defRPr sz="5200" b="1"/>
            </a:lvl8pPr>
            <a:lvl9pPr marL="11809293" indent="0">
              <a:buNone/>
              <a:defRPr sz="52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1069345" y="9602676"/>
            <a:ext cx="9449551" cy="17446034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10864203" y="6777949"/>
            <a:ext cx="9453262" cy="2824727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6162" indent="0">
              <a:buNone/>
              <a:defRPr sz="6500" b="1"/>
            </a:lvl2pPr>
            <a:lvl3pPr marL="2952323" indent="0">
              <a:buNone/>
              <a:defRPr sz="5800" b="1"/>
            </a:lvl3pPr>
            <a:lvl4pPr marL="4428485" indent="0">
              <a:buNone/>
              <a:defRPr sz="5200" b="1"/>
            </a:lvl4pPr>
            <a:lvl5pPr marL="5904647" indent="0">
              <a:buNone/>
              <a:defRPr sz="5200" b="1"/>
            </a:lvl5pPr>
            <a:lvl6pPr marL="7380808" indent="0">
              <a:buNone/>
              <a:defRPr sz="5200" b="1"/>
            </a:lvl6pPr>
            <a:lvl7pPr marL="8856970" indent="0">
              <a:buNone/>
              <a:defRPr sz="5200" b="1"/>
            </a:lvl7pPr>
            <a:lvl8pPr marL="10333131" indent="0">
              <a:buNone/>
              <a:defRPr sz="5200" b="1"/>
            </a:lvl8pPr>
            <a:lvl9pPr marL="11809293" indent="0">
              <a:buNone/>
              <a:defRPr sz="52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10864203" y="9602676"/>
            <a:ext cx="9453262" cy="17446034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2B4257-A7E7-9540-8F09-36717295927E}" type="datetimeFigureOut">
              <a:rPr lang="ja-JP" altLang="en-US"/>
              <a:pPr>
                <a:defRPr/>
              </a:pPr>
              <a:t>2026/7/12</a:t>
            </a:fld>
            <a:endParaRPr lang="ja-JP" altLang="en-US"/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C9604D-C9A1-6A40-AC91-D523D32EE41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36042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A3458E-DD06-3D40-BFC4-F4A2477BC6A3}" type="datetimeFigureOut">
              <a:rPr lang="ja-JP" altLang="en-US"/>
              <a:pPr>
                <a:defRPr/>
              </a:pPr>
              <a:t>2026/7/12</a:t>
            </a:fld>
            <a:endParaRPr lang="ja-JP" altLang="en-US"/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BEBA77-FDAB-B84C-82F6-A4F6A6DFA24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53825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FC7275-1C72-9441-A026-79C85616FCAB}" type="datetimeFigureOut">
              <a:rPr lang="ja-JP" altLang="en-US"/>
              <a:pPr>
                <a:defRPr/>
              </a:pPr>
              <a:t>2026/7/12</a:t>
            </a:fld>
            <a:endParaRPr lang="ja-JP" altLang="en-US"/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CF78A7-93C8-3147-9A07-C3B10C89768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484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69344" y="1205592"/>
            <a:ext cx="7036111" cy="5130774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8361648" y="1205601"/>
            <a:ext cx="11955817" cy="25843121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069344" y="6336375"/>
            <a:ext cx="7036111" cy="20712347"/>
          </a:xfrm>
        </p:spPr>
        <p:txBody>
          <a:bodyPr/>
          <a:lstStyle>
            <a:lvl1pPr marL="0" indent="0">
              <a:buNone/>
              <a:defRPr sz="4500"/>
            </a:lvl1pPr>
            <a:lvl2pPr marL="1476162" indent="0">
              <a:buNone/>
              <a:defRPr sz="3900"/>
            </a:lvl2pPr>
            <a:lvl3pPr marL="2952323" indent="0">
              <a:buNone/>
              <a:defRPr sz="3200"/>
            </a:lvl3pPr>
            <a:lvl4pPr marL="4428485" indent="0">
              <a:buNone/>
              <a:defRPr sz="2900"/>
            </a:lvl4pPr>
            <a:lvl5pPr marL="5904647" indent="0">
              <a:buNone/>
              <a:defRPr sz="2900"/>
            </a:lvl5pPr>
            <a:lvl6pPr marL="7380808" indent="0">
              <a:buNone/>
              <a:defRPr sz="2900"/>
            </a:lvl6pPr>
            <a:lvl7pPr marL="8856970" indent="0">
              <a:buNone/>
              <a:defRPr sz="2900"/>
            </a:lvl7pPr>
            <a:lvl8pPr marL="10333131" indent="0">
              <a:buNone/>
              <a:defRPr sz="2900"/>
            </a:lvl8pPr>
            <a:lvl9pPr marL="11809293" indent="0">
              <a:buNone/>
              <a:defRPr sz="2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82DE8-2341-C545-8CA7-87DEFAE05331}" type="datetimeFigureOut">
              <a:rPr lang="ja-JP" altLang="en-US"/>
              <a:pPr>
                <a:defRPr/>
              </a:pPr>
              <a:t>2026/7/12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2F4CD8-1AB1-004E-80FB-470B2D7D7B1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39403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191962" y="21195987"/>
            <a:ext cx="12832080" cy="2502307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4191962" y="2705571"/>
            <a:ext cx="12832080" cy="18167985"/>
          </a:xfrm>
        </p:spPr>
        <p:txBody>
          <a:bodyPr rtlCol="0">
            <a:normAutofit/>
          </a:bodyPr>
          <a:lstStyle>
            <a:lvl1pPr marL="0" indent="0">
              <a:buNone/>
              <a:defRPr sz="10300"/>
            </a:lvl1pPr>
            <a:lvl2pPr marL="1476162" indent="0">
              <a:buNone/>
              <a:defRPr sz="9000"/>
            </a:lvl2pPr>
            <a:lvl3pPr marL="2952323" indent="0">
              <a:buNone/>
              <a:defRPr sz="7700"/>
            </a:lvl3pPr>
            <a:lvl4pPr marL="4428485" indent="0">
              <a:buNone/>
              <a:defRPr sz="6500"/>
            </a:lvl4pPr>
            <a:lvl5pPr marL="5904647" indent="0">
              <a:buNone/>
              <a:defRPr sz="6500"/>
            </a:lvl5pPr>
            <a:lvl6pPr marL="7380808" indent="0">
              <a:buNone/>
              <a:defRPr sz="6500"/>
            </a:lvl6pPr>
            <a:lvl7pPr marL="8856970" indent="0">
              <a:buNone/>
              <a:defRPr sz="6500"/>
            </a:lvl7pPr>
            <a:lvl8pPr marL="10333131" indent="0">
              <a:buNone/>
              <a:defRPr sz="6500"/>
            </a:lvl8pPr>
            <a:lvl9pPr marL="11809293" indent="0">
              <a:buNone/>
              <a:defRPr sz="65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191962" y="23698294"/>
            <a:ext cx="12832080" cy="3553688"/>
          </a:xfrm>
        </p:spPr>
        <p:txBody>
          <a:bodyPr/>
          <a:lstStyle>
            <a:lvl1pPr marL="0" indent="0">
              <a:buNone/>
              <a:defRPr sz="4500"/>
            </a:lvl1pPr>
            <a:lvl2pPr marL="1476162" indent="0">
              <a:buNone/>
              <a:defRPr sz="3900"/>
            </a:lvl2pPr>
            <a:lvl3pPr marL="2952323" indent="0">
              <a:buNone/>
              <a:defRPr sz="3200"/>
            </a:lvl3pPr>
            <a:lvl4pPr marL="4428485" indent="0">
              <a:buNone/>
              <a:defRPr sz="2900"/>
            </a:lvl4pPr>
            <a:lvl5pPr marL="5904647" indent="0">
              <a:buNone/>
              <a:defRPr sz="2900"/>
            </a:lvl5pPr>
            <a:lvl6pPr marL="7380808" indent="0">
              <a:buNone/>
              <a:defRPr sz="2900"/>
            </a:lvl6pPr>
            <a:lvl7pPr marL="8856970" indent="0">
              <a:buNone/>
              <a:defRPr sz="2900"/>
            </a:lvl7pPr>
            <a:lvl8pPr marL="10333131" indent="0">
              <a:buNone/>
              <a:defRPr sz="2900"/>
            </a:lvl8pPr>
            <a:lvl9pPr marL="11809293" indent="0">
              <a:buNone/>
              <a:defRPr sz="2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0FC0C3-F12C-2745-8F46-57FFCCC80B1E}" type="datetimeFigureOut">
              <a:rPr lang="ja-JP" altLang="en-US"/>
              <a:pPr>
                <a:defRPr/>
              </a:pPr>
              <a:t>2026/7/12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780861-D408-C044-B5CF-60AE8964D6E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37935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1069975" y="1214438"/>
            <a:ext cx="19246850" cy="5046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295232" tIns="147616" rIns="295232" bIns="14761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1069975" y="7065963"/>
            <a:ext cx="19246850" cy="1998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295232" tIns="147616" rIns="295232" bIns="1476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1069975" y="28067000"/>
            <a:ext cx="4989513" cy="1608138"/>
          </a:xfrm>
          <a:prstGeom prst="rect">
            <a:avLst/>
          </a:prstGeom>
        </p:spPr>
        <p:txBody>
          <a:bodyPr vert="horz" wrap="square" lIns="295232" tIns="147616" rIns="295232" bIns="147616" numCol="1" anchor="ctr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898989"/>
                </a:solidFill>
                <a:latin typeface="ＭＳ ゴシック" pitchFamily="49" charset="-128"/>
                <a:ea typeface="ＭＳ ゴシック" pitchFamily="49" charset="-128"/>
              </a:defRPr>
            </a:lvl1pPr>
          </a:lstStyle>
          <a:p>
            <a:pPr>
              <a:defRPr/>
            </a:pPr>
            <a:fld id="{6AE8E79B-F861-1D42-8D20-3112612085FE}" type="datetimeFigureOut">
              <a:rPr lang="ja-JP" altLang="en-US"/>
              <a:pPr>
                <a:defRPr/>
              </a:pPr>
              <a:t>2026/7/12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7307263" y="28067000"/>
            <a:ext cx="6772275" cy="1608138"/>
          </a:xfrm>
          <a:prstGeom prst="rect">
            <a:avLst/>
          </a:prstGeom>
        </p:spPr>
        <p:txBody>
          <a:bodyPr vert="horz" lIns="295232" tIns="147616" rIns="295232" bIns="147616" rtlCol="0" anchor="ctr"/>
          <a:lstStyle>
            <a:lvl1pPr algn="ctr" eaLnBrk="1" hangingPunct="1">
              <a:defRPr sz="3900">
                <a:solidFill>
                  <a:schemeClr val="tx1">
                    <a:tint val="75000"/>
                  </a:schemeClr>
                </a:solidFill>
                <a:latin typeface="ＭＳ ゴシック" pitchFamily="49" charset="-128"/>
                <a:ea typeface="ＭＳ ゴシック" pitchFamily="49" charset="-128"/>
                <a:cs typeface="+mn-cs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15327313" y="28067000"/>
            <a:ext cx="4989512" cy="1608138"/>
          </a:xfrm>
          <a:prstGeom prst="rect">
            <a:avLst/>
          </a:prstGeom>
        </p:spPr>
        <p:txBody>
          <a:bodyPr vert="horz" wrap="square" lIns="295232" tIns="147616" rIns="295232" bIns="147616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881B423D-B5B0-AD4D-9549-3012AC13FE2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70" r:id="rId1"/>
    <p:sldLayoutId id="2147484260" r:id="rId2"/>
    <p:sldLayoutId id="2147484261" r:id="rId3"/>
    <p:sldLayoutId id="2147484262" r:id="rId4"/>
    <p:sldLayoutId id="2147484263" r:id="rId5"/>
    <p:sldLayoutId id="2147484264" r:id="rId6"/>
    <p:sldLayoutId id="2147484265" r:id="rId7"/>
    <p:sldLayoutId id="2147484266" r:id="rId8"/>
    <p:sldLayoutId id="2147484267" r:id="rId9"/>
    <p:sldLayoutId id="2147484268" r:id="rId10"/>
    <p:sldLayoutId id="214748426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14200" kern="1200">
          <a:solidFill>
            <a:schemeClr val="tx1"/>
          </a:solidFill>
          <a:latin typeface="+mj-lt"/>
          <a:ea typeface="+mj-ea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14200">
          <a:solidFill>
            <a:schemeClr val="tx1"/>
          </a:solidFill>
          <a:latin typeface="Calibri" pitchFamily="34" charset="0"/>
          <a:ea typeface="ＭＳ Ｐゴシック" pitchFamily="50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14200">
          <a:solidFill>
            <a:schemeClr val="tx1"/>
          </a:solidFill>
          <a:latin typeface="Calibri" pitchFamily="34" charset="0"/>
          <a:ea typeface="ＭＳ Ｐゴシック" pitchFamily="50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14200">
          <a:solidFill>
            <a:schemeClr val="tx1"/>
          </a:solidFill>
          <a:latin typeface="Calibri" pitchFamily="34" charset="0"/>
          <a:ea typeface="ＭＳ Ｐゴシック" pitchFamily="50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14200">
          <a:solidFill>
            <a:schemeClr val="tx1"/>
          </a:solidFill>
          <a:latin typeface="Calibri" pitchFamily="34" charset="0"/>
          <a:ea typeface="ＭＳ Ｐゴシック" pitchFamily="50" charset="-128"/>
          <a:cs typeface="ＭＳ Ｐゴシック" charset="0"/>
        </a:defRPr>
      </a:lvl5pPr>
      <a:lvl6pPr marL="1476162" algn="ctr" rtl="0" fontAlgn="base">
        <a:spcBef>
          <a:spcPct val="0"/>
        </a:spcBef>
        <a:spcAft>
          <a:spcPct val="0"/>
        </a:spcAft>
        <a:defRPr kumimoji="1" sz="142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2952323" algn="ctr" rtl="0" fontAlgn="base">
        <a:spcBef>
          <a:spcPct val="0"/>
        </a:spcBef>
        <a:spcAft>
          <a:spcPct val="0"/>
        </a:spcAft>
        <a:defRPr kumimoji="1" sz="142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4428485" algn="ctr" rtl="0" fontAlgn="base">
        <a:spcBef>
          <a:spcPct val="0"/>
        </a:spcBef>
        <a:spcAft>
          <a:spcPct val="0"/>
        </a:spcAft>
        <a:defRPr kumimoji="1" sz="142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5904647" algn="ctr" rtl="0" fontAlgn="base">
        <a:spcBef>
          <a:spcPct val="0"/>
        </a:spcBef>
        <a:spcAft>
          <a:spcPct val="0"/>
        </a:spcAft>
        <a:defRPr kumimoji="1" sz="142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1106488" indent="-110648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10300" kern="12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2398713" indent="-92233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89350" indent="-736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165725" indent="-736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42100" indent="-736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118889" indent="-738081" algn="l" defTabSz="2952323" rtl="0" eaLnBrk="1" latinLnBrk="0" hangingPunct="1">
        <a:spcBef>
          <a:spcPct val="20000"/>
        </a:spcBef>
        <a:buFont typeface="Arial" pitchFamily="34" charset="0"/>
        <a:buChar char="•"/>
        <a:defRPr kumimoji="1"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595051" indent="-738081" algn="l" defTabSz="2952323" rtl="0" eaLnBrk="1" latinLnBrk="0" hangingPunct="1">
        <a:spcBef>
          <a:spcPct val="20000"/>
        </a:spcBef>
        <a:buFont typeface="Arial" pitchFamily="34" charset="0"/>
        <a:buChar char="•"/>
        <a:defRPr kumimoji="1"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71212" indent="-738081" algn="l" defTabSz="2952323" rtl="0" eaLnBrk="1" latinLnBrk="0" hangingPunct="1">
        <a:spcBef>
          <a:spcPct val="20000"/>
        </a:spcBef>
        <a:buFont typeface="Arial" pitchFamily="34" charset="0"/>
        <a:buChar char="•"/>
        <a:defRPr kumimoji="1"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7374" indent="-738081" algn="l" defTabSz="2952323" rtl="0" eaLnBrk="1" latinLnBrk="0" hangingPunct="1">
        <a:spcBef>
          <a:spcPct val="20000"/>
        </a:spcBef>
        <a:buFont typeface="Arial" pitchFamily="34" charset="0"/>
        <a:buChar char="•"/>
        <a:defRPr kumimoji="1"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2952323" rtl="0" eaLnBrk="1" latinLnBrk="0" hangingPunct="1">
        <a:defRPr kumimoji="1"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6162" algn="l" defTabSz="2952323" rtl="0" eaLnBrk="1" latinLnBrk="0" hangingPunct="1">
        <a:defRPr kumimoji="1"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2323" algn="l" defTabSz="2952323" rtl="0" eaLnBrk="1" latinLnBrk="0" hangingPunct="1">
        <a:defRPr kumimoji="1"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8485" algn="l" defTabSz="2952323" rtl="0" eaLnBrk="1" latinLnBrk="0" hangingPunct="1">
        <a:defRPr kumimoji="1"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4647" algn="l" defTabSz="2952323" rtl="0" eaLnBrk="1" latinLnBrk="0" hangingPunct="1">
        <a:defRPr kumimoji="1"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80808" algn="l" defTabSz="2952323" rtl="0" eaLnBrk="1" latinLnBrk="0" hangingPunct="1">
        <a:defRPr kumimoji="1"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6970" algn="l" defTabSz="2952323" rtl="0" eaLnBrk="1" latinLnBrk="0" hangingPunct="1">
        <a:defRPr kumimoji="1"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3131" algn="l" defTabSz="2952323" rtl="0" eaLnBrk="1" latinLnBrk="0" hangingPunct="1">
        <a:defRPr kumimoji="1"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9293" algn="l" defTabSz="2952323" rtl="0" eaLnBrk="1" latinLnBrk="0" hangingPunct="1">
        <a:defRPr kumimoji="1"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8" descr="C:\Users\0000521086\Desktop\大学ロゴ＋スポ学術院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316" y="2850515"/>
            <a:ext cx="4673202" cy="3110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正方形/長方形 2"/>
          <p:cNvSpPr>
            <a:spLocks noChangeArrowheads="1"/>
          </p:cNvSpPr>
          <p:nvPr/>
        </p:nvSpPr>
        <p:spPr bwMode="auto">
          <a:xfrm>
            <a:off x="6061045" y="3065220"/>
            <a:ext cx="10936046" cy="3125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lnSpc>
                <a:spcPct val="125000"/>
              </a:lnSpc>
            </a:pPr>
            <a:r>
              <a:rPr kumimoji="1" lang="ja-JP" altLang="en-US" sz="4000" b="1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　</a:t>
            </a:r>
            <a:r>
              <a:rPr kumimoji="1" lang="ja-JP" altLang="en-US" sz="4400" b="1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鈴木 克彦（すずき かつひこ）</a:t>
            </a:r>
            <a:endParaRPr kumimoji="1" lang="en-US" altLang="ja-JP" sz="4400" b="1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pPr eaLnBrk="1" hangingPunct="1">
              <a:lnSpc>
                <a:spcPct val="125000"/>
              </a:lnSpc>
            </a:pPr>
            <a:r>
              <a:rPr kumimoji="1" lang="ja-JP" altLang="en-US" sz="8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　　</a:t>
            </a:r>
            <a:endParaRPr kumimoji="1" lang="en-US" altLang="ja-JP" sz="8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pPr eaLnBrk="1" hangingPunct="1">
              <a:lnSpc>
                <a:spcPct val="125000"/>
              </a:lnSpc>
            </a:pPr>
            <a:r>
              <a:rPr kumimoji="1" lang="ja-JP" altLang="en-US" sz="36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　早稲田大学スポーツ科学学術院 教授</a:t>
            </a:r>
            <a:endParaRPr kumimoji="1" lang="en-US" altLang="ja-JP" sz="36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pPr eaLnBrk="1" hangingPunct="1">
              <a:lnSpc>
                <a:spcPct val="125000"/>
              </a:lnSpc>
            </a:pPr>
            <a:r>
              <a:rPr kumimoji="1" lang="ja-JP" altLang="en-US" sz="36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　早稲田大学アスリートサポートセンター内科医師</a:t>
            </a:r>
            <a:endParaRPr kumimoji="1" lang="en-US" altLang="ja-JP" sz="36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pPr eaLnBrk="1" hangingPunct="1">
              <a:lnSpc>
                <a:spcPct val="125000"/>
              </a:lnSpc>
            </a:pPr>
            <a:r>
              <a:rPr kumimoji="1" lang="ja-JP" altLang="en-US" sz="36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　第</a:t>
            </a:r>
            <a:r>
              <a:rPr kumimoji="1" lang="en-US" altLang="ja-JP" sz="36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17</a:t>
            </a:r>
            <a:r>
              <a:rPr kumimoji="1" lang="ja-JP" altLang="en-US" sz="36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回 国際運動免疫学会（</a:t>
            </a:r>
            <a:r>
              <a:rPr kumimoji="1" lang="en-US" altLang="ja-JP" sz="36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ISEI</a:t>
            </a:r>
            <a:r>
              <a:rPr kumimoji="1" lang="ja-JP" altLang="en-US" sz="36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）大会長</a:t>
            </a:r>
            <a:endParaRPr kumimoji="1" lang="en-US" altLang="ja-JP" sz="36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  <p:sp>
        <p:nvSpPr>
          <p:cNvPr id="15367" name="正方形/長方形 4"/>
          <p:cNvSpPr>
            <a:spLocks noChangeArrowheads="1"/>
          </p:cNvSpPr>
          <p:nvPr/>
        </p:nvSpPr>
        <p:spPr bwMode="auto">
          <a:xfrm>
            <a:off x="621840" y="6071828"/>
            <a:ext cx="435401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kumimoji="1" lang="en-US" altLang="ja-JP" sz="4800" b="1" dirty="0">
                <a:latin typeface="Hiragino Kaku Gothic ProN W3" charset="-128"/>
                <a:ea typeface="Hiragino Kaku Gothic ProN W3" charset="-128"/>
                <a:cs typeface="Hiragino Kaku Gothic ProN W3" charset="-128"/>
              </a:rPr>
              <a:t>◆</a:t>
            </a:r>
            <a:r>
              <a:rPr kumimoji="1" lang="ja-JP" altLang="en-US" sz="4800" b="1">
                <a:latin typeface="Hiragino Kaku Gothic ProN W3" charset="-128"/>
                <a:ea typeface="Hiragino Kaku Gothic ProN W3" charset="-128"/>
                <a:cs typeface="Hiragino Kaku Gothic ProN W3" charset="-128"/>
              </a:rPr>
              <a:t> 研究室紹介</a:t>
            </a:r>
            <a:endParaRPr kumimoji="1" lang="en-US" altLang="ja-JP" sz="4800" b="1" dirty="0">
              <a:latin typeface="Hiragino Kaku Gothic ProN W3" charset="-128"/>
              <a:ea typeface="Hiragino Kaku Gothic ProN W3" charset="-128"/>
              <a:cs typeface="Hiragino Kaku Gothic ProN W3" charset="-128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621840" y="13126808"/>
            <a:ext cx="9900000" cy="72000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ja-JP" altLang="en-US"/>
          </a:p>
        </p:txBody>
      </p:sp>
      <p:sp>
        <p:nvSpPr>
          <p:cNvPr id="29" name="正方形/長方形 28"/>
          <p:cNvSpPr/>
          <p:nvPr/>
        </p:nvSpPr>
        <p:spPr>
          <a:xfrm>
            <a:off x="10835909" y="13108318"/>
            <a:ext cx="9900000" cy="72000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ja-JP" altLang="en-US"/>
          </a:p>
        </p:txBody>
      </p:sp>
      <p:sp>
        <p:nvSpPr>
          <p:cNvPr id="30" name="角丸四角形 29"/>
          <p:cNvSpPr>
            <a:spLocks noChangeArrowheads="1"/>
          </p:cNvSpPr>
          <p:nvPr/>
        </p:nvSpPr>
        <p:spPr bwMode="auto">
          <a:xfrm>
            <a:off x="621840" y="27891776"/>
            <a:ext cx="9900000" cy="1440000"/>
          </a:xfrm>
          <a:prstGeom prst="roundRect">
            <a:avLst>
              <a:gd name="adj" fmla="val 10640"/>
            </a:avLst>
          </a:prstGeom>
          <a:solidFill>
            <a:schemeClr val="bg1"/>
          </a:solidFill>
          <a:ln w="28575">
            <a:solidFill>
              <a:srgbClr val="C00000"/>
            </a:solidFill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>
              <a:lnSpc>
                <a:spcPct val="125000"/>
              </a:lnSpc>
              <a:defRPr/>
            </a:pPr>
            <a:r>
              <a:rPr kumimoji="1" lang="ja-JP" altLang="en-US" sz="2400" dirty="0">
                <a:solidFill>
                  <a:schemeClr val="dk1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Hiragino Kaku Gothic ProN W3" charset="-128"/>
              </a:rPr>
              <a:t>　　研究室</a:t>
            </a:r>
            <a:r>
              <a:rPr kumimoji="1" lang="en-US" altLang="ja-JP" sz="2400" dirty="0">
                <a:solidFill>
                  <a:schemeClr val="dk1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Hiragino Kaku Gothic ProN W3" charset="-128"/>
              </a:rPr>
              <a:t>HP</a:t>
            </a:r>
            <a:r>
              <a:rPr kumimoji="1" lang="ja-JP" altLang="en-US" sz="2400" dirty="0">
                <a:solidFill>
                  <a:schemeClr val="dk1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Hiragino Kaku Gothic ProN W3" charset="-128"/>
              </a:rPr>
              <a:t>：</a:t>
            </a:r>
            <a:endParaRPr kumimoji="1" lang="en-US" altLang="ja-JP" sz="2400" dirty="0">
              <a:solidFill>
                <a:schemeClr val="dk1"/>
              </a:solidFill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Hiragino Kaku Gothic ProN W3" charset="-128"/>
            </a:endParaRPr>
          </a:p>
          <a:p>
            <a:pPr>
              <a:lnSpc>
                <a:spcPct val="125000"/>
              </a:lnSpc>
              <a:defRPr/>
            </a:pPr>
            <a:r>
              <a:rPr kumimoji="1" lang="en-US" altLang="ja-JP" sz="3600" dirty="0">
                <a:solidFill>
                  <a:schemeClr val="dk1"/>
                </a:solidFill>
                <a:latin typeface="Arial" panose="020B0604020202020204" pitchFamily="34" charset="0"/>
                <a:ea typeface="Hiragino Kaku Gothic ProN W3" charset="-128"/>
                <a:cs typeface="Arial" panose="020B0604020202020204" pitchFamily="34" charset="0"/>
              </a:rPr>
              <a:t>          </a:t>
            </a:r>
            <a:r>
              <a:rPr kumimoji="1" lang="ja-JP" altLang="en-US" sz="3600" dirty="0">
                <a:solidFill>
                  <a:schemeClr val="dk1"/>
                </a:solidFill>
                <a:latin typeface="Arial" panose="020B0604020202020204" pitchFamily="34" charset="0"/>
                <a:ea typeface="Hiragino Kaku Gothic ProN W3" charset="-128"/>
                <a:cs typeface="Arial" panose="020B0604020202020204" pitchFamily="34" charset="0"/>
              </a:rPr>
              <a:t>　</a:t>
            </a:r>
            <a:r>
              <a:rPr kumimoji="1" lang="en-US" altLang="ja-JP" sz="3600" dirty="0">
                <a:solidFill>
                  <a:schemeClr val="dk1"/>
                </a:solidFill>
                <a:latin typeface="Arial" panose="020B0604020202020204" pitchFamily="34" charset="0"/>
                <a:ea typeface="Hiragino Kaku Gothic ProN W3" charset="-128"/>
                <a:cs typeface="Arial" panose="020B0604020202020204" pitchFamily="34" charset="0"/>
              </a:rPr>
              <a:t> https://katsu.suzu.w.waseda.jp</a:t>
            </a:r>
            <a:endParaRPr kumimoji="1" lang="ja-JP" altLang="en-US" sz="3600" dirty="0">
              <a:solidFill>
                <a:schemeClr val="dk1"/>
              </a:solidFill>
              <a:latin typeface="Arial" panose="020B0604020202020204" pitchFamily="34" charset="0"/>
              <a:ea typeface="Hiragino Kaku Gothic ProN W3" charset="-128"/>
              <a:cs typeface="Arial" panose="020B0604020202020204" pitchFamily="34" charset="0"/>
            </a:endParaRPr>
          </a:p>
        </p:txBody>
      </p:sp>
      <p:sp>
        <p:nvSpPr>
          <p:cNvPr id="2" name="角丸四角形 1"/>
          <p:cNvSpPr/>
          <p:nvPr/>
        </p:nvSpPr>
        <p:spPr>
          <a:xfrm>
            <a:off x="433306" y="6964028"/>
            <a:ext cx="20520000" cy="4768844"/>
          </a:xfrm>
          <a:prstGeom prst="roundRect">
            <a:avLst>
              <a:gd name="adj" fmla="val 9379"/>
            </a:avLst>
          </a:prstGeom>
          <a:ln w="28575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eaLnBrk="1" hangingPunct="1">
              <a:lnSpc>
                <a:spcPct val="125000"/>
              </a:lnSpc>
            </a:pPr>
            <a:r>
              <a:rPr lang="ja-JP" altLang="en-US" dirty="0"/>
              <a:t>       以下のようなテーマの研究活動と普及を</a:t>
            </a:r>
            <a:r>
              <a:rPr lang="en-US" altLang="ja-JP" dirty="0"/>
              <a:t>30</a:t>
            </a:r>
            <a:r>
              <a:rPr lang="ja-JP" altLang="en-US" dirty="0"/>
              <a:t>年以上にわたり行ってきています。</a:t>
            </a:r>
            <a:endParaRPr lang="en-US" altLang="ja-JP" dirty="0"/>
          </a:p>
          <a:p>
            <a:pPr eaLnBrk="1" hangingPunct="1">
              <a:lnSpc>
                <a:spcPct val="125000"/>
              </a:lnSpc>
            </a:pPr>
            <a:r>
              <a:rPr lang="ja-JP" altLang="en-US" sz="4000" dirty="0"/>
              <a:t>       ・ 運動・トレーニングをモデルとした生体のストレス応答と適応機構の解析</a:t>
            </a:r>
            <a:br>
              <a:rPr lang="ja-JP" altLang="en-US" sz="4000" dirty="0"/>
            </a:br>
            <a:r>
              <a:rPr lang="ja-JP" altLang="en-US" sz="4000" dirty="0"/>
              <a:t>　    ・ 白血球機能・サイトカインを中心とした免疫機能・炎症反応の測定・評価法の開発</a:t>
            </a:r>
            <a:br>
              <a:rPr lang="ja-JP" altLang="en-US" sz="4000" dirty="0"/>
            </a:br>
            <a:r>
              <a:rPr lang="ja-JP" altLang="en-US" sz="4000" dirty="0"/>
              <a:t>　    ・ 抗酸化物質・薬物等の活性酸素代謝・炎症制御に関する基礎的・応用的研究</a:t>
            </a:r>
            <a:br>
              <a:rPr lang="ja-JP" altLang="en-US" sz="4000" dirty="0"/>
            </a:br>
            <a:r>
              <a:rPr lang="ja-JP" altLang="en-US" sz="4000" dirty="0"/>
              <a:t>　    ・ 生活習慣病の予防・治療、運動療法の作用機序に関する検討</a:t>
            </a:r>
            <a:br>
              <a:rPr lang="ja-JP" altLang="en-US" sz="4000" dirty="0"/>
            </a:br>
            <a:r>
              <a:rPr lang="ja-JP" altLang="en-US" sz="4000" dirty="0"/>
              <a:t>　    ・ 機能性食品、スポーツドリンクなどのスポーツ医学への応用</a:t>
            </a:r>
            <a:endParaRPr kumimoji="1" lang="en-US" altLang="ja-JP" sz="4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Hiragino Kaku Gothic ProN W6" charset="-128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ACEF6EA-176F-0D0E-397D-8DEDD48F8746}"/>
              </a:ext>
            </a:extLst>
          </p:cNvPr>
          <p:cNvSpPr/>
          <p:nvPr/>
        </p:nvSpPr>
        <p:spPr>
          <a:xfrm>
            <a:off x="6723" y="0"/>
            <a:ext cx="21386799" cy="2520000"/>
          </a:xfrm>
          <a:prstGeom prst="rect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2">
            <a:extLst>
              <a:ext uri="{FF2B5EF4-FFF2-40B4-BE49-F238E27FC236}">
                <a16:creationId xmlns:a16="http://schemas.microsoft.com/office/drawing/2014/main" id="{483DC193-8FB7-0FBE-E098-51C1DB4F02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97866" y="317532"/>
            <a:ext cx="21595977" cy="2067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95232" tIns="147616" rIns="295232" bIns="147616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kumimoji="1" sz="103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kumimoji="1" sz="9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kumimoji="1" sz="77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kumimoji="1" sz="65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kumimoji="1" sz="65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65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65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65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65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1500" b="1" dirty="0">
                <a:solidFill>
                  <a:schemeClr val="bg1"/>
                </a:solidFill>
                <a:latin typeface="Hiragino Kaku Gothic Pro W6" panose="020B0300000000000000" pitchFamily="34" charset="-128"/>
                <a:ea typeface="Hiragino Kaku Gothic Pro W6" panose="020B0300000000000000" pitchFamily="34" charset="-128"/>
                <a:cs typeface="Hiragino Kaku Gothic ProN W6" charset="-128"/>
              </a:rPr>
              <a:t>運動・スポーツと予防医学</a:t>
            </a:r>
            <a:endParaRPr lang="en-US" altLang="ja-JP" sz="11500" b="1" dirty="0">
              <a:solidFill>
                <a:schemeClr val="bg1"/>
              </a:solidFill>
              <a:latin typeface="Hiragino Kaku Gothic Pro W6" panose="020B0300000000000000" pitchFamily="34" charset="-128"/>
              <a:ea typeface="Hiragino Kaku Gothic Pro W6" panose="020B0300000000000000" pitchFamily="34" charset="-128"/>
              <a:cs typeface="Hiragino Kaku Gothic ProN W6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8C5286B9-5203-0EDA-2221-EBE9CD43CF54}"/>
              </a:ext>
            </a:extLst>
          </p:cNvPr>
          <p:cNvSpPr txBox="1"/>
          <p:nvPr/>
        </p:nvSpPr>
        <p:spPr>
          <a:xfrm>
            <a:off x="1168997" y="13271609"/>
            <a:ext cx="89562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 b="1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運動誘発性筋損傷の炎症機序の解明と制御</a:t>
            </a:r>
            <a:endParaRPr kumimoji="1" lang="ja-JP" altLang="en-US" sz="3600" b="1" dirty="0">
              <a:latin typeface="Helvetica" pitchFamily="2" charset="0"/>
              <a:ea typeface="Hiragino Kaku Gothic Pro W3" panose="020B0300000000000000" pitchFamily="34" charset="-128"/>
            </a:endParaRPr>
          </a:p>
        </p:txBody>
      </p:sp>
      <p:sp>
        <p:nvSpPr>
          <p:cNvPr id="41" name="角丸四角形 40">
            <a:extLst>
              <a:ext uri="{FF2B5EF4-FFF2-40B4-BE49-F238E27FC236}">
                <a16:creationId xmlns:a16="http://schemas.microsoft.com/office/drawing/2014/main" id="{1029C519-2F5F-62BF-86B0-53A5E45D3D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35909" y="27891776"/>
            <a:ext cx="9900000" cy="1440000"/>
          </a:xfrm>
          <a:prstGeom prst="roundRect">
            <a:avLst>
              <a:gd name="adj" fmla="val 10640"/>
            </a:avLst>
          </a:prstGeom>
          <a:solidFill>
            <a:schemeClr val="bg1"/>
          </a:solidFill>
          <a:ln w="28575">
            <a:solidFill>
              <a:srgbClr val="C00000"/>
            </a:solidFill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numCol="2" anchor="ctr"/>
          <a:lstStyle/>
          <a:p>
            <a:pPr>
              <a:lnSpc>
                <a:spcPct val="125000"/>
              </a:lnSpc>
              <a:defRPr/>
            </a:pPr>
            <a:r>
              <a:rPr kumimoji="1" lang="en-US" altLang="ja-JP" sz="800" dirty="0">
                <a:solidFill>
                  <a:schemeClr val="dk1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Hiragino Kaku Gothic ProN W3" charset="-128"/>
              </a:rPr>
              <a:t>   </a:t>
            </a:r>
          </a:p>
          <a:p>
            <a:pPr>
              <a:lnSpc>
                <a:spcPct val="125000"/>
              </a:lnSpc>
              <a:defRPr/>
            </a:pPr>
            <a:r>
              <a:rPr kumimoji="1" lang="ja-JP" altLang="en-US" sz="2800" dirty="0">
                <a:solidFill>
                  <a:schemeClr val="dk1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Hiragino Kaku Gothic ProN W3" charset="-128"/>
              </a:rPr>
              <a:t>     主な業績 </a:t>
            </a:r>
            <a:r>
              <a:rPr kumimoji="1" lang="en-US" altLang="ja-JP" sz="2800" dirty="0">
                <a:solidFill>
                  <a:schemeClr val="dk1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Hiragino Kaku Gothic ProN W3" charset="-128"/>
              </a:rPr>
              <a:t>:</a:t>
            </a:r>
          </a:p>
          <a:p>
            <a:pPr>
              <a:lnSpc>
                <a:spcPct val="125000"/>
              </a:lnSpc>
              <a:defRPr/>
            </a:pPr>
            <a:r>
              <a:rPr lang="en-US" altLang="ja-JP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     </a:t>
            </a:r>
            <a:r>
              <a:rPr lang="ja-JP" alt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　</a:t>
            </a:r>
            <a:r>
              <a:rPr lang="en-US" altLang="ja-JP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(1)</a:t>
            </a:r>
            <a:r>
              <a:rPr lang="ja-JP" alt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kumimoji="0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ＭＳ ゴシック" charset="-128"/>
                <a:cs typeface="+mn-cs"/>
              </a:rPr>
              <a:t>Suzuki K. </a:t>
            </a:r>
            <a:r>
              <a:rPr kumimoji="0" lang="sv-SE" altLang="ja-JP" sz="12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ＭＳ ゴシック" charset="-128"/>
                <a:cs typeface="+mn-cs"/>
              </a:rPr>
              <a:t>Gen Int Med Clin Innov </a:t>
            </a:r>
            <a:r>
              <a:rPr kumimoji="0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ＭＳ ゴシック" charset="-128"/>
                <a:cs typeface="+mn-cs"/>
              </a:rPr>
              <a:t>2018</a:t>
            </a:r>
            <a:r>
              <a:rPr kumimoji="0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ＭＳ ゴシック" charset="-128"/>
                <a:cs typeface="+mn-cs"/>
              </a:rPr>
              <a:t>, </a:t>
            </a:r>
            <a:r>
              <a:rPr lang="sv-SE" altLang="ja-JP" sz="1200" i="1" dirty="0">
                <a:solidFill>
                  <a:srgbClr val="222222"/>
                </a:solidFill>
                <a:latin typeface="Arial" panose="020B0604020202020204" pitchFamily="34" charset="0"/>
              </a:rPr>
              <a:t>3</a:t>
            </a:r>
            <a:r>
              <a:rPr lang="sv-SE" altLang="ja-JP" sz="12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  <a:r>
              <a:rPr kumimoji="0" lang="sv-SE" altLang="ja-JP" sz="12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ＭＳ ゴシック" charset="-128"/>
                <a:cs typeface="+mn-cs"/>
              </a:rPr>
              <a:t>1-8.</a:t>
            </a:r>
            <a:endParaRPr lang="en-US" altLang="ja-JP" sz="1200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>
              <a:lnSpc>
                <a:spcPct val="125000"/>
              </a:lnSpc>
              <a:defRPr/>
            </a:pPr>
            <a:r>
              <a:rPr lang="ja-JP" alt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　      </a:t>
            </a:r>
            <a:r>
              <a:rPr lang="en-US" altLang="ja-JP" sz="1200" dirty="0">
                <a:solidFill>
                  <a:srgbClr val="222222"/>
                </a:solidFill>
                <a:latin typeface="Arial" panose="020B0604020202020204" pitchFamily="34" charset="0"/>
              </a:rPr>
              <a:t>(2)</a:t>
            </a:r>
            <a:r>
              <a:rPr lang="ja-JP" alt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en-US" altLang="ja-JP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Suzuki K et al. </a:t>
            </a:r>
            <a:r>
              <a:rPr lang="en-US" altLang="ja-JP" sz="12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Antioxidants</a:t>
            </a:r>
            <a:r>
              <a:rPr lang="en-US" altLang="ja-JP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altLang="ja-JP" sz="1200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2020</a:t>
            </a:r>
            <a:r>
              <a:rPr lang="en-US" altLang="ja-JP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US" altLang="ja-JP" sz="12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9</a:t>
            </a:r>
            <a:r>
              <a:rPr lang="en-US" altLang="ja-JP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401. </a:t>
            </a:r>
          </a:p>
          <a:p>
            <a:pPr>
              <a:lnSpc>
                <a:spcPct val="125000"/>
              </a:lnSpc>
              <a:defRPr/>
            </a:pPr>
            <a:r>
              <a:rPr lang="en-US" altLang="ja-JP" sz="1200" dirty="0">
                <a:solidFill>
                  <a:srgbClr val="222222"/>
                </a:solidFill>
                <a:latin typeface="Arial" panose="020B0604020202020204" pitchFamily="34" charset="0"/>
              </a:rPr>
              <a:t>      </a:t>
            </a:r>
            <a:r>
              <a:rPr lang="ja-JP" alt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　</a:t>
            </a:r>
            <a:r>
              <a:rPr lang="en-US" altLang="ja-JP" sz="1200" dirty="0">
                <a:solidFill>
                  <a:srgbClr val="222222"/>
                </a:solidFill>
                <a:latin typeface="Arial" panose="020B0604020202020204" pitchFamily="34" charset="0"/>
              </a:rPr>
              <a:t>(3) Suzuki K et al. </a:t>
            </a:r>
            <a:r>
              <a:rPr lang="en-US" altLang="ja-JP" sz="1200" i="1" dirty="0">
                <a:solidFill>
                  <a:srgbClr val="222222"/>
                </a:solidFill>
                <a:latin typeface="Arial" panose="020B0604020202020204" pitchFamily="34" charset="0"/>
              </a:rPr>
              <a:t>Foods</a:t>
            </a:r>
            <a:r>
              <a:rPr lang="en-US" altLang="ja-JP" sz="1200" dirty="0">
                <a:solidFill>
                  <a:srgbClr val="222222"/>
                </a:solidFill>
                <a:latin typeface="Arial" panose="020B0604020202020204" pitchFamily="34" charset="0"/>
              </a:rPr>
              <a:t> </a:t>
            </a:r>
            <a:r>
              <a:rPr lang="en-US" altLang="ja-JP" sz="1200" b="1" dirty="0">
                <a:solidFill>
                  <a:srgbClr val="222222"/>
                </a:solidFill>
                <a:latin typeface="Arial" panose="020B0604020202020204" pitchFamily="34" charset="0"/>
              </a:rPr>
              <a:t>2025</a:t>
            </a:r>
            <a:r>
              <a:rPr lang="en-US" altLang="ja-JP" sz="1200" dirty="0">
                <a:solidFill>
                  <a:srgbClr val="222222"/>
                </a:solidFill>
                <a:latin typeface="Arial" panose="020B0604020202020204" pitchFamily="34" charset="0"/>
              </a:rPr>
              <a:t>, </a:t>
            </a:r>
            <a:r>
              <a:rPr lang="en-US" altLang="ja-JP" sz="1200" i="1" dirty="0">
                <a:solidFill>
                  <a:srgbClr val="222222"/>
                </a:solidFill>
                <a:latin typeface="Arial" panose="020B0604020202020204" pitchFamily="34" charset="0"/>
              </a:rPr>
              <a:t>14</a:t>
            </a:r>
            <a:r>
              <a:rPr lang="en-US" altLang="ja-JP" sz="1200" dirty="0">
                <a:solidFill>
                  <a:srgbClr val="222222"/>
                </a:solidFill>
                <a:latin typeface="Arial" panose="020B0604020202020204" pitchFamily="34" charset="0"/>
              </a:rPr>
              <a:t>, 4025. </a:t>
            </a:r>
          </a:p>
          <a:p>
            <a:pPr>
              <a:lnSpc>
                <a:spcPct val="125000"/>
              </a:lnSpc>
              <a:defRPr/>
            </a:pPr>
            <a:r>
              <a:rPr kumimoji="0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ＭＳ ゴシック" charset="-128"/>
                <a:cs typeface="+mn-cs"/>
              </a:rPr>
              <a:t>   </a:t>
            </a:r>
          </a:p>
          <a:p>
            <a:pPr>
              <a:lnSpc>
                <a:spcPct val="125000"/>
              </a:lnSpc>
              <a:defRPr/>
            </a:pPr>
            <a:endParaRPr lang="en-US" altLang="ja-JP" sz="1200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>
              <a:lnSpc>
                <a:spcPct val="125000"/>
              </a:lnSpc>
              <a:defRPr/>
            </a:pPr>
            <a:r>
              <a:rPr kumimoji="0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ＭＳ ゴシック" charset="-128"/>
                <a:cs typeface="+mn-cs"/>
              </a:rPr>
              <a:t> </a:t>
            </a:r>
            <a:r>
              <a:rPr lang="ja-JP" alt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kumimoji="0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ＭＳ ゴシック" charset="-128"/>
                <a:cs typeface="+mn-cs"/>
              </a:rPr>
              <a:t>    (4) Suzuki K et al.</a:t>
            </a:r>
            <a:r>
              <a:rPr lang="en-US" altLang="ja-JP" sz="1200" i="1" dirty="0">
                <a:solidFill>
                  <a:srgbClr val="222222"/>
                </a:solidFill>
                <a:latin typeface="Arial" panose="020B0604020202020204" pitchFamily="34" charset="0"/>
              </a:rPr>
              <a:t> Nutrients</a:t>
            </a:r>
            <a:r>
              <a:rPr lang="en-US" altLang="ja-JP" sz="1200" dirty="0">
                <a:solidFill>
                  <a:srgbClr val="222222"/>
                </a:solidFill>
                <a:latin typeface="Arial" panose="020B0604020202020204" pitchFamily="34" charset="0"/>
              </a:rPr>
              <a:t> </a:t>
            </a:r>
            <a:r>
              <a:rPr lang="en-US" altLang="ja-JP" sz="1200" b="1" dirty="0">
                <a:solidFill>
                  <a:srgbClr val="222222"/>
                </a:solidFill>
                <a:latin typeface="Arial" panose="020B0604020202020204" pitchFamily="34" charset="0"/>
              </a:rPr>
              <a:t>2026</a:t>
            </a:r>
            <a:r>
              <a:rPr lang="en-US" altLang="ja-JP" sz="1200" dirty="0">
                <a:solidFill>
                  <a:srgbClr val="222222"/>
                </a:solidFill>
                <a:latin typeface="Arial" panose="020B0604020202020204" pitchFamily="34" charset="0"/>
              </a:rPr>
              <a:t>, </a:t>
            </a:r>
            <a:r>
              <a:rPr lang="en-US" altLang="ja-JP" sz="1200" i="1" dirty="0">
                <a:solidFill>
                  <a:srgbClr val="222222"/>
                </a:solidFill>
                <a:latin typeface="Arial" panose="020B0604020202020204" pitchFamily="34" charset="0"/>
              </a:rPr>
              <a:t>18</a:t>
            </a:r>
            <a:r>
              <a:rPr lang="en-US" altLang="ja-JP" sz="1200" dirty="0">
                <a:solidFill>
                  <a:srgbClr val="222222"/>
                </a:solidFill>
                <a:latin typeface="Arial" panose="020B0604020202020204" pitchFamily="34" charset="0"/>
              </a:rPr>
              <a:t>, 1687.     </a:t>
            </a:r>
          </a:p>
          <a:p>
            <a:pPr>
              <a:lnSpc>
                <a:spcPct val="125000"/>
              </a:lnSpc>
              <a:defRPr/>
            </a:pPr>
            <a:r>
              <a:rPr lang="en-US" altLang="ja-JP" sz="12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ja-JP" altLang="en-US" sz="1200" dirty="0">
                <a:solidFill>
                  <a:srgbClr val="222222"/>
                </a:solidFill>
                <a:latin typeface="Arial" panose="020B0604020202020204" pitchFamily="34" charset="0"/>
              </a:rPr>
              <a:t>　 </a:t>
            </a:r>
            <a:r>
              <a:rPr lang="en-US" altLang="ja-JP" sz="1200" dirty="0">
                <a:solidFill>
                  <a:srgbClr val="222222"/>
                </a:solidFill>
                <a:latin typeface="Arial" panose="020B0604020202020204" pitchFamily="34" charset="0"/>
              </a:rPr>
              <a:t>(5) </a:t>
            </a: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明朝" panose="02020600040205080304" pitchFamily="18" charset="-128"/>
                <a:ea typeface="ＭＳ Ｐ明朝" panose="02020600040205080304" pitchFamily="18" charset="-128"/>
                <a:cs typeface="Hiragino Kaku Gothic ProN W3" charset="-128"/>
              </a:rPr>
              <a:t>鈴木克彦ほか．好中球機能検査システムおよび好中球機能検査</a:t>
            </a: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Ｐ明朝" panose="02020600040205080304" pitchFamily="18" charset="-128"/>
              <a:ea typeface="ＭＳ Ｐ明朝" panose="02020600040205080304" pitchFamily="18" charset="-128"/>
              <a:cs typeface="Hiragino Kaku Gothic ProN W3" charset="-128"/>
            </a:endParaRPr>
          </a:p>
          <a:p>
            <a:pPr>
              <a:lnSpc>
                <a:spcPct val="125000"/>
              </a:lnSpc>
              <a:defRPr/>
            </a:pPr>
            <a:r>
              <a:rPr kumimoji="1" lang="ja-JP" altLang="en-US" sz="1200" dirty="0">
                <a:solidFill>
                  <a:prstClr val="black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  <a:cs typeface="Hiragino Kaku Gothic ProN W3" charset="-128"/>
              </a:rPr>
              <a:t>　　　　　</a:t>
            </a: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明朝" panose="02020600040205080304" pitchFamily="18" charset="-128"/>
                <a:ea typeface="ＭＳ Ｐ明朝" panose="02020600040205080304" pitchFamily="18" charset="-128"/>
                <a:cs typeface="Hiragino Kaku Gothic ProN W3" charset="-128"/>
              </a:rPr>
              <a:t>　方法．特開</a:t>
            </a: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明朝" panose="02020600040205080304" pitchFamily="18" charset="-128"/>
                <a:ea typeface="ＭＳ Ｐ明朝" panose="02020600040205080304" pitchFamily="18" charset="-128"/>
                <a:cs typeface="Hiragino Kaku Gothic ProN W3" charset="-128"/>
              </a:rPr>
              <a:t>2008-107210.</a:t>
            </a:r>
          </a:p>
          <a:p>
            <a:pPr>
              <a:lnSpc>
                <a:spcPct val="125000"/>
              </a:lnSpc>
              <a:defRPr/>
            </a:pPr>
            <a:r>
              <a:rPr lang="ja-JP" altLang="en-US" sz="1200" dirty="0">
                <a:effectLst/>
                <a:latin typeface="ＭＳ Ｐ明朝" panose="02020600040205080304" pitchFamily="18" charset="-128"/>
                <a:ea typeface="ＭＳ Ｐ明朝" panose="02020600040205080304" pitchFamily="18" charset="-128"/>
                <a:cs typeface="Times New Roman" panose="02020603050405020304" pitchFamily="18" charset="0"/>
              </a:rPr>
              <a:t>　　 </a:t>
            </a:r>
            <a:r>
              <a:rPr lang="en-US" altLang="ja-JP" sz="1200" dirty="0">
                <a:solidFill>
                  <a:srgbClr val="222222"/>
                </a:solidFill>
                <a:latin typeface="Arial" panose="020B0604020202020204" pitchFamily="34" charset="0"/>
              </a:rPr>
              <a:t>(6) </a:t>
            </a:r>
            <a:r>
              <a:rPr lang="ja-JP" altLang="ja-JP" sz="1200" dirty="0">
                <a:effectLst/>
                <a:latin typeface="ＭＳ Ｐ明朝" panose="02020600040205080304" pitchFamily="18" charset="-128"/>
                <a:ea typeface="ＭＳ Ｐ明朝" panose="02020600040205080304" pitchFamily="18" charset="-128"/>
                <a:cs typeface="Times New Roman" panose="02020603050405020304" pitchFamily="18" charset="0"/>
              </a:rPr>
              <a:t>鈴木克彦</a:t>
            </a:r>
            <a:r>
              <a:rPr lang="ja-JP" altLang="en-US" sz="1200" dirty="0">
                <a:effectLst/>
                <a:latin typeface="ＭＳ Ｐ明朝" panose="02020600040205080304" pitchFamily="18" charset="-128"/>
                <a:ea typeface="ＭＳ Ｐ明朝" panose="02020600040205080304" pitchFamily="18" charset="-128"/>
                <a:cs typeface="Times New Roman" panose="02020603050405020304" pitchFamily="18" charset="0"/>
              </a:rPr>
              <a:t>．自然</a:t>
            </a:r>
            <a:r>
              <a:rPr lang="ja-JP" altLang="ja-JP" sz="1200" dirty="0">
                <a:effectLst/>
                <a:latin typeface="ＭＳ Ｐ明朝" panose="02020600040205080304" pitchFamily="18" charset="-128"/>
                <a:ea typeface="ＭＳ Ｐ明朝" panose="02020600040205080304" pitchFamily="18" charset="-128"/>
                <a:cs typeface="Times New Roman" panose="02020603050405020304" pitchFamily="18" charset="0"/>
              </a:rPr>
              <a:t>免疫・炎症に及ぼす運動の影響―そのメカニズム，</a:t>
            </a:r>
            <a:r>
              <a:rPr lang="en-US" altLang="ja-JP" sz="1200" dirty="0">
                <a:effectLst/>
                <a:latin typeface="ＭＳ Ｐ明朝" panose="02020600040205080304" pitchFamily="18" charset="-128"/>
                <a:ea typeface="ＭＳ Ｐ明朝" panose="02020600040205080304" pitchFamily="18" charset="-128"/>
                <a:cs typeface="Times New Roman" panose="02020603050405020304" pitchFamily="18" charset="0"/>
              </a:rPr>
              <a:t>  </a:t>
            </a:r>
          </a:p>
          <a:p>
            <a:pPr>
              <a:lnSpc>
                <a:spcPct val="125000"/>
              </a:lnSpc>
              <a:defRPr/>
            </a:pPr>
            <a:r>
              <a:rPr lang="en-US" altLang="ja-JP" sz="1200" dirty="0">
                <a:latin typeface="ＭＳ Ｐ明朝" panose="02020600040205080304" pitchFamily="18" charset="-128"/>
                <a:ea typeface="ＭＳ Ｐ明朝" panose="02020600040205080304" pitchFamily="18" charset="-128"/>
                <a:cs typeface="Times New Roman" panose="02020603050405020304" pitchFamily="18" charset="0"/>
              </a:rPr>
              <a:t>          </a:t>
            </a:r>
            <a:r>
              <a:rPr lang="ja-JP" altLang="en-US" sz="1200" dirty="0">
                <a:latin typeface="ＭＳ Ｐ明朝" panose="02020600040205080304" pitchFamily="18" charset="-128"/>
                <a:ea typeface="ＭＳ Ｐ明朝" panose="02020600040205080304" pitchFamily="18" charset="-128"/>
                <a:cs typeface="Times New Roman" panose="02020603050405020304" pitchFamily="18" charset="0"/>
              </a:rPr>
              <a:t>　 </a:t>
            </a:r>
            <a:r>
              <a:rPr lang="ja-JP" altLang="ja-JP" sz="1200" dirty="0">
                <a:effectLst/>
                <a:latin typeface="ＭＳ Ｐ明朝" panose="02020600040205080304" pitchFamily="18" charset="-128"/>
                <a:ea typeface="ＭＳ Ｐ明朝" panose="02020600040205080304" pitchFamily="18" charset="-128"/>
                <a:cs typeface="Times New Roman" panose="02020603050405020304" pitchFamily="18" charset="0"/>
              </a:rPr>
              <a:t>別冊・医学のあゆみ</a:t>
            </a:r>
            <a:r>
              <a:rPr lang="en-US" altLang="ja-JP" sz="1200" dirty="0">
                <a:effectLst/>
                <a:latin typeface="ＭＳ Ｐ明朝" panose="02020600040205080304" pitchFamily="18" charset="-128"/>
                <a:ea typeface="ＭＳ Ｐ明朝" panose="02020600040205080304" pitchFamily="18" charset="-128"/>
                <a:cs typeface="Times New Roman" panose="02020603050405020304" pitchFamily="18" charset="0"/>
              </a:rPr>
              <a:t> </a:t>
            </a:r>
            <a:r>
              <a:rPr lang="en-US" altLang="ja-JP" sz="1200" b="1" dirty="0">
                <a:latin typeface="ＭＳ Ｐ明朝" panose="02020600040205080304" pitchFamily="18" charset="-128"/>
                <a:ea typeface="ＭＳ Ｐ明朝" panose="02020600040205080304" pitchFamily="18" charset="-128"/>
                <a:cs typeface="Times New Roman" panose="02020603050405020304" pitchFamily="18" charset="0"/>
              </a:rPr>
              <a:t>2020</a:t>
            </a:r>
            <a:r>
              <a:rPr lang="ja-JP" altLang="ja-JP" sz="1200" dirty="0">
                <a:effectLst/>
                <a:latin typeface="ＭＳ Ｐ明朝" panose="02020600040205080304" pitchFamily="18" charset="-128"/>
                <a:ea typeface="ＭＳ Ｐ明朝" panose="02020600040205080304" pitchFamily="18" charset="-128"/>
                <a:cs typeface="Times New Roman" panose="02020603050405020304" pitchFamily="18" charset="0"/>
              </a:rPr>
              <a:t>，</a:t>
            </a:r>
            <a:r>
              <a:rPr lang="en-US" altLang="ja-JP" sz="1200" dirty="0">
                <a:effectLst/>
                <a:latin typeface="ＭＳ Ｐ明朝" panose="02020600040205080304" pitchFamily="18" charset="-128"/>
                <a:ea typeface="ＭＳ Ｐ明朝" panose="02020600040205080304" pitchFamily="18" charset="-128"/>
                <a:cs typeface="Times New Roman" panose="02020603050405020304" pitchFamily="18" charset="0"/>
              </a:rPr>
              <a:t>68-73.</a:t>
            </a:r>
            <a:r>
              <a:rPr lang="en-US" altLang="ja-JP" sz="1200" dirty="0">
                <a:solidFill>
                  <a:srgbClr val="222222"/>
                </a:solidFill>
                <a:latin typeface="Arial" panose="020B0604020202020204" pitchFamily="34" charset="0"/>
              </a:rPr>
              <a:t>     </a:t>
            </a:r>
            <a:endParaRPr kumimoji="1" lang="en-US" altLang="ja-JP" sz="1200" dirty="0">
              <a:solidFill>
                <a:schemeClr val="dk1"/>
              </a:solidFill>
              <a:latin typeface="ＭＳ Ｐ明朝" panose="02020600040205080304" pitchFamily="18" charset="-128"/>
              <a:ea typeface="ＭＳ Ｐ明朝" panose="02020600040205080304" pitchFamily="18" charset="-128"/>
              <a:cs typeface="Hiragino Kaku Gothic ProN W3" charset="-128"/>
            </a:endParaRPr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AEE9C06D-1A08-77C1-6121-93654D89B6FB}"/>
              </a:ext>
            </a:extLst>
          </p:cNvPr>
          <p:cNvSpPr/>
          <p:nvPr/>
        </p:nvSpPr>
        <p:spPr>
          <a:xfrm>
            <a:off x="621840" y="20545171"/>
            <a:ext cx="9900000" cy="72000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ja-JP" altLang="en-US"/>
          </a:p>
        </p:txBody>
      </p:sp>
      <p:sp>
        <p:nvSpPr>
          <p:cNvPr id="52" name="正方形/長方形 4">
            <a:extLst>
              <a:ext uri="{FF2B5EF4-FFF2-40B4-BE49-F238E27FC236}">
                <a16:creationId xmlns:a16="http://schemas.microsoft.com/office/drawing/2014/main" id="{D2C4C97C-F3C9-572B-1E74-7F0CFE8B90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840" y="12254637"/>
            <a:ext cx="435401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kumimoji="1" lang="en-US" altLang="ja-JP" sz="4800" b="1" dirty="0">
                <a:latin typeface="Hiragino Kaku Gothic ProN W3" charset="-128"/>
                <a:ea typeface="Hiragino Kaku Gothic ProN W3" charset="-128"/>
                <a:cs typeface="Hiragino Kaku Gothic ProN W3" charset="-128"/>
              </a:rPr>
              <a:t>◆</a:t>
            </a:r>
            <a:r>
              <a:rPr kumimoji="1" lang="ja-JP" altLang="en-US" sz="4800" b="1">
                <a:latin typeface="Hiragino Kaku Gothic ProN W3" charset="-128"/>
                <a:ea typeface="Hiragino Kaku Gothic ProN W3" charset="-128"/>
                <a:cs typeface="Hiragino Kaku Gothic ProN W3" charset="-128"/>
              </a:rPr>
              <a:t> 研究内容</a:t>
            </a:r>
            <a:endParaRPr kumimoji="1" lang="en-US" altLang="ja-JP" sz="4800" b="1" dirty="0">
              <a:latin typeface="Hiragino Kaku Gothic ProN W3" charset="-128"/>
              <a:ea typeface="Hiragino Kaku Gothic ProN W3" charset="-128"/>
              <a:cs typeface="Hiragino Kaku Gothic ProN W3" charset="-128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BA8D1DFC-B13F-481A-20D5-51AA29863868}"/>
              </a:ext>
            </a:extLst>
          </p:cNvPr>
          <p:cNvSpPr txBox="1"/>
          <p:nvPr/>
        </p:nvSpPr>
        <p:spPr>
          <a:xfrm>
            <a:off x="1875698" y="20647517"/>
            <a:ext cx="71096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 b="1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運動・トレーニングと機能性食品</a:t>
            </a:r>
            <a:endParaRPr kumimoji="1" lang="ja-JP" altLang="en-US" sz="3600" b="1" dirty="0">
              <a:latin typeface="Helvetica" pitchFamily="2" charset="0"/>
              <a:ea typeface="Hiragino Kaku Gothic Pro W3" panose="020B0300000000000000" pitchFamily="34" charset="-128"/>
            </a:endParaRPr>
          </a:p>
        </p:txBody>
      </p:sp>
      <p:sp>
        <p:nvSpPr>
          <p:cNvPr id="15402" name="正方形/長方形 15401">
            <a:extLst>
              <a:ext uri="{FF2B5EF4-FFF2-40B4-BE49-F238E27FC236}">
                <a16:creationId xmlns:a16="http://schemas.microsoft.com/office/drawing/2014/main" id="{33BD137F-B7F0-C801-735F-3F31551FD533}"/>
              </a:ext>
            </a:extLst>
          </p:cNvPr>
          <p:cNvSpPr/>
          <p:nvPr/>
        </p:nvSpPr>
        <p:spPr>
          <a:xfrm>
            <a:off x="10835909" y="20540981"/>
            <a:ext cx="9900000" cy="72000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ja-JP" altLang="en-US"/>
          </a:p>
        </p:txBody>
      </p:sp>
      <p:sp>
        <p:nvSpPr>
          <p:cNvPr id="15403" name="テキスト ボックス 15402">
            <a:extLst>
              <a:ext uri="{FF2B5EF4-FFF2-40B4-BE49-F238E27FC236}">
                <a16:creationId xmlns:a16="http://schemas.microsoft.com/office/drawing/2014/main" id="{5185CCEA-F315-B6E2-8E1A-88E783BA4BA1}"/>
              </a:ext>
            </a:extLst>
          </p:cNvPr>
          <p:cNvSpPr txBox="1"/>
          <p:nvPr/>
        </p:nvSpPr>
        <p:spPr>
          <a:xfrm>
            <a:off x="12923587" y="20737686"/>
            <a:ext cx="5724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 b="1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暑熱環境・脱水と水分補給</a:t>
            </a:r>
            <a:endParaRPr kumimoji="1" lang="ja-JP" altLang="en-US" sz="3600" b="1" dirty="0">
              <a:latin typeface="Helvetica" pitchFamily="2" charset="0"/>
              <a:ea typeface="Hiragino Kaku Gothic Pro W3" panose="020B0300000000000000" pitchFamily="34" charset="-128"/>
            </a:endParaRPr>
          </a:p>
        </p:txBody>
      </p:sp>
      <p:sp>
        <p:nvSpPr>
          <p:cNvPr id="15420" name="角丸四角形 15419">
            <a:extLst>
              <a:ext uri="{FF2B5EF4-FFF2-40B4-BE49-F238E27FC236}">
                <a16:creationId xmlns:a16="http://schemas.microsoft.com/office/drawing/2014/main" id="{6CEB98B3-0E8E-0703-5B3D-132F446DF4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90515" y="26929498"/>
            <a:ext cx="9218893" cy="608276"/>
          </a:xfrm>
          <a:prstGeom prst="roundRect">
            <a:avLst>
              <a:gd name="adj" fmla="val 5403"/>
            </a:avLst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accent6">
                <a:lumMod val="75000"/>
              </a:schemeClr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>
              <a:lnSpc>
                <a:spcPct val="125000"/>
              </a:lnSpc>
              <a:defRPr/>
            </a:pPr>
            <a:r>
              <a:rPr kumimoji="1" lang="ja-JP" altLang="en-US" sz="2400" b="1" dirty="0">
                <a:solidFill>
                  <a:schemeClr val="dk1"/>
                </a:solidFill>
                <a:latin typeface="Helvetica" pitchFamily="2" charset="0"/>
                <a:ea typeface="Hiragino Kaku Gothic Pro W3" panose="020B0300000000000000" pitchFamily="34" charset="-128"/>
                <a:cs typeface="Hiragino Kaku Gothic ProN W3" charset="-128"/>
              </a:rPr>
              <a:t>スポーツドリンクの開発・評価に関する研究をしています（４）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8893377E-3B21-1B34-1572-B1E6CB2982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114" y="28051997"/>
            <a:ext cx="486061" cy="486061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1CABD456-4BAA-03C8-BFBB-55359BE594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11120" y="27997117"/>
            <a:ext cx="494001" cy="494001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EC6A3AED-467A-9B55-AAA5-22D36A6BD2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145183" y="2702894"/>
            <a:ext cx="3838284" cy="4078177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0A645171-655D-2C3A-F1CE-0ECA85E698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9625" y="21616680"/>
            <a:ext cx="9632567" cy="4908205"/>
          </a:xfrm>
          <a:prstGeom prst="rect">
            <a:avLst/>
          </a:prstGeom>
        </p:spPr>
      </p:pic>
      <p:sp>
        <p:nvSpPr>
          <p:cNvPr id="17" name="角丸四角形 15419">
            <a:extLst>
              <a:ext uri="{FF2B5EF4-FFF2-40B4-BE49-F238E27FC236}">
                <a16:creationId xmlns:a16="http://schemas.microsoft.com/office/drawing/2014/main" id="{86E842D5-13A8-CDD6-261E-6EF52905D1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5722" y="19461664"/>
            <a:ext cx="9377822" cy="719620"/>
          </a:xfrm>
          <a:prstGeom prst="roundRect">
            <a:avLst>
              <a:gd name="adj" fmla="val 5403"/>
            </a:avLst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accent6">
                <a:lumMod val="75000"/>
              </a:schemeClr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>
              <a:lnSpc>
                <a:spcPct val="125000"/>
              </a:lnSpc>
              <a:defRPr/>
            </a:pPr>
            <a:r>
              <a:rPr kumimoji="1" lang="ja-JP" altLang="en-US" sz="2400" b="1" dirty="0">
                <a:solidFill>
                  <a:schemeClr val="dk1"/>
                </a:solidFill>
                <a:latin typeface="Helvetica" pitchFamily="2" charset="0"/>
                <a:ea typeface="Hiragino Kaku Gothic Pro W3" panose="020B0300000000000000" pitchFamily="34" charset="-128"/>
                <a:cs typeface="Hiragino Kaku Gothic ProN W3" charset="-128"/>
              </a:rPr>
              <a:t>好中球やマクロファージの関与を実験的に証明しました（１，２）</a:t>
            </a:r>
            <a:endParaRPr kumimoji="1" lang="en-US" altLang="ja-JP" sz="2400" b="1" dirty="0">
              <a:solidFill>
                <a:schemeClr val="dk1"/>
              </a:solidFill>
              <a:latin typeface="Helvetica" pitchFamily="2" charset="0"/>
              <a:ea typeface="Hiragino Kaku Gothic Pro W3" panose="020B0300000000000000" pitchFamily="34" charset="-128"/>
              <a:cs typeface="Hiragino Kaku Gothic ProN W3" charset="-128"/>
            </a:endParaRPr>
          </a:p>
        </p:txBody>
      </p:sp>
      <p:pic>
        <p:nvPicPr>
          <p:cNvPr id="20" name="図 19">
            <a:extLst>
              <a:ext uri="{FF2B5EF4-FFF2-40B4-BE49-F238E27FC236}">
                <a16:creationId xmlns:a16="http://schemas.microsoft.com/office/drawing/2014/main" id="{570A77E8-A264-8FA4-E277-1FAFFDA112A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4767" y="21293848"/>
            <a:ext cx="9604758" cy="5200571"/>
          </a:xfrm>
          <a:prstGeom prst="rect">
            <a:avLst/>
          </a:prstGeom>
        </p:spPr>
      </p:pic>
      <p:sp>
        <p:nvSpPr>
          <p:cNvPr id="23" name="角丸四角形 15419">
            <a:extLst>
              <a:ext uri="{FF2B5EF4-FFF2-40B4-BE49-F238E27FC236}">
                <a16:creationId xmlns:a16="http://schemas.microsoft.com/office/drawing/2014/main" id="{C96E869A-F9CF-424A-881C-3AD8BE99F2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6812" y="26929498"/>
            <a:ext cx="9056217" cy="608276"/>
          </a:xfrm>
          <a:prstGeom prst="roundRect">
            <a:avLst>
              <a:gd name="adj" fmla="val 5403"/>
            </a:avLst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accent6">
                <a:lumMod val="75000"/>
              </a:schemeClr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>
              <a:lnSpc>
                <a:spcPct val="125000"/>
              </a:lnSpc>
              <a:defRPr/>
            </a:pPr>
            <a:r>
              <a:rPr kumimoji="1" lang="ja-JP" altLang="en-US" sz="2400" b="1" dirty="0">
                <a:solidFill>
                  <a:schemeClr val="dk1"/>
                </a:solidFill>
                <a:latin typeface="Helvetica" pitchFamily="2" charset="0"/>
                <a:ea typeface="Hiragino Kaku Gothic Pro W3" panose="020B0300000000000000" pitchFamily="34" charset="-128"/>
                <a:cs typeface="Hiragino Kaku Gothic ProN W3" charset="-128"/>
              </a:rPr>
              <a:t>運動をモデルとした食品機能性の解析をしています（２，３）</a:t>
            </a:r>
            <a:endParaRPr kumimoji="1" lang="en-US" altLang="ja-JP" sz="2400" b="1" dirty="0">
              <a:solidFill>
                <a:schemeClr val="dk1"/>
              </a:solidFill>
              <a:latin typeface="Helvetica" pitchFamily="2" charset="0"/>
              <a:ea typeface="Hiragino Kaku Gothic Pro W3" panose="020B0300000000000000" pitchFamily="34" charset="-128"/>
              <a:cs typeface="Hiragino Kaku Gothic ProN W3" charset="-128"/>
            </a:endParaRPr>
          </a:p>
        </p:txBody>
      </p:sp>
      <p:sp>
        <p:nvSpPr>
          <p:cNvPr id="24" name="角丸四角形 15419">
            <a:extLst>
              <a:ext uri="{FF2B5EF4-FFF2-40B4-BE49-F238E27FC236}">
                <a16:creationId xmlns:a16="http://schemas.microsoft.com/office/drawing/2014/main" id="{7454CC9B-B812-A476-DAE9-8C5C74523C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90515" y="19454640"/>
            <a:ext cx="9218893" cy="733669"/>
          </a:xfrm>
          <a:prstGeom prst="roundRect">
            <a:avLst>
              <a:gd name="adj" fmla="val 5403"/>
            </a:avLst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accent6">
                <a:lumMod val="75000"/>
              </a:schemeClr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>
              <a:lnSpc>
                <a:spcPct val="125000"/>
              </a:lnSpc>
              <a:defRPr/>
            </a:pPr>
            <a:r>
              <a:rPr kumimoji="1" lang="ja-JP" altLang="en-US" sz="2400" b="1" dirty="0">
                <a:solidFill>
                  <a:schemeClr val="dk1"/>
                </a:solidFill>
                <a:latin typeface="Helvetica" pitchFamily="2" charset="0"/>
                <a:ea typeface="Hiragino Kaku Gothic Pro W3" panose="020B0300000000000000" pitchFamily="34" charset="-128"/>
                <a:cs typeface="Hiragino Kaku Gothic ProN W3" charset="-128"/>
              </a:rPr>
              <a:t>免疫機能解析やバイオマーカーを研究しています（１，２，５）</a:t>
            </a:r>
            <a:endParaRPr kumimoji="1" lang="en-US" altLang="ja-JP" sz="2400" b="1" dirty="0">
              <a:solidFill>
                <a:schemeClr val="dk1"/>
              </a:solidFill>
              <a:latin typeface="Helvetica" pitchFamily="2" charset="0"/>
              <a:ea typeface="Hiragino Kaku Gothic Pro W3" panose="020B0300000000000000" pitchFamily="34" charset="-128"/>
              <a:cs typeface="Hiragino Kaku Gothic ProN W3" charset="-128"/>
            </a:endParaRPr>
          </a:p>
        </p:txBody>
      </p:sp>
      <p:pic>
        <p:nvPicPr>
          <p:cNvPr id="26" name="図 25">
            <a:extLst>
              <a:ext uri="{FF2B5EF4-FFF2-40B4-BE49-F238E27FC236}">
                <a16:creationId xmlns:a16="http://schemas.microsoft.com/office/drawing/2014/main" id="{75F36A34-7628-D481-7F28-BCF99E1685C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6676" y="13974516"/>
            <a:ext cx="9377823" cy="5272727"/>
          </a:xfrm>
          <a:prstGeom prst="rect">
            <a:avLst/>
          </a:prstGeom>
        </p:spPr>
      </p:pic>
      <p:pic>
        <p:nvPicPr>
          <p:cNvPr id="31" name="図 30">
            <a:extLst>
              <a:ext uri="{FF2B5EF4-FFF2-40B4-BE49-F238E27FC236}">
                <a16:creationId xmlns:a16="http://schemas.microsoft.com/office/drawing/2014/main" id="{B9C03A78-6650-526F-6E19-53AFBF529F6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799126" y="13184015"/>
            <a:ext cx="8214019" cy="6157544"/>
          </a:xfrm>
          <a:prstGeom prst="rect">
            <a:avLst/>
          </a:prstGeom>
        </p:spPr>
      </p:pic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9D486FE0-C96A-F3A2-E118-368D1847E260}"/>
              </a:ext>
            </a:extLst>
          </p:cNvPr>
          <p:cNvSpPr txBox="1"/>
          <p:nvPr/>
        </p:nvSpPr>
        <p:spPr>
          <a:xfrm>
            <a:off x="12584415" y="13293527"/>
            <a:ext cx="7428730" cy="646331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r>
              <a:rPr kumimoji="1" lang="ja-JP" altLang="en-US" sz="3600" b="1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白血球機能解析法の開発と応用</a:t>
            </a:r>
            <a:endParaRPr lang="ja-JP" altLang="en-US" sz="3600" dirty="0"/>
          </a:p>
        </p:txBody>
      </p:sp>
      <p:pic>
        <p:nvPicPr>
          <p:cNvPr id="36" name="図 35">
            <a:extLst>
              <a:ext uri="{FF2B5EF4-FFF2-40B4-BE49-F238E27FC236}">
                <a16:creationId xmlns:a16="http://schemas.microsoft.com/office/drawing/2014/main" id="{5FACA502-7893-B88F-C307-98F54217020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flipH="1">
            <a:off x="8907305" y="27972852"/>
            <a:ext cx="1358923" cy="135892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5326</TotalTime>
  <Words>415</Words>
  <Application>Microsoft Office PowerPoint</Application>
  <PresentationFormat>ユーザー設定</PresentationFormat>
  <Paragraphs>33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1" baseType="lpstr">
      <vt:lpstr>Hiragino Kaku Gothic Pro W3</vt:lpstr>
      <vt:lpstr>Hiragino Kaku Gothic Pro W6</vt:lpstr>
      <vt:lpstr>Hiragino Kaku Gothic ProN W3</vt:lpstr>
      <vt:lpstr>ＭＳ Ｐ明朝</vt:lpstr>
      <vt:lpstr>ＭＳ ゴシック</vt:lpstr>
      <vt:lpstr>Arial</vt:lpstr>
      <vt:lpstr>Calibri</vt:lpstr>
      <vt:lpstr>Helvetica</vt:lpstr>
      <vt:lpstr>Times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Suzuki</dc:creator>
  <cp:lastModifiedBy>Katsuhiko Suzuki</cp:lastModifiedBy>
  <cp:revision>140</cp:revision>
  <dcterms:created xsi:type="dcterms:W3CDTF">2010-05-28T07:53:32Z</dcterms:created>
  <dcterms:modified xsi:type="dcterms:W3CDTF">2026-07-12T00:55:31Z</dcterms:modified>
</cp:coreProperties>
</file>